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5" r:id="rId12"/>
    <p:sldId id="271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76C14E-A723-BDF3-6F7C-923E64F81C24}" v="144" dt="2023-05-01T13:17:29.069"/>
    <p1510:client id="{61CF1456-C3F0-8383-D843-ED9E74DDDC37}" v="1667" dt="2023-05-01T12:46:17.652"/>
    <p1510:client id="{D2BB92F2-E105-0287-B135-CFAB5A803A6F}" v="581" dt="2023-05-04T19:13:48.903"/>
    <p1510:client id="{EF538B8E-811E-14A8-2EDA-101D38CAFEE7}" v="217" dt="2023-05-04T19:24:03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70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835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77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05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11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949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7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5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869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713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93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4192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9E7850C-F953-495B-8908-663A3F7016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899" y="1295400"/>
            <a:ext cx="6301491" cy="3498273"/>
          </a:xfrm>
        </p:spPr>
        <p:txBody>
          <a:bodyPr>
            <a:normAutofit fontScale="90000"/>
          </a:bodyPr>
          <a:lstStyle/>
          <a:p>
            <a:r>
              <a:rPr lang="en-US" sz="4000" i="0" dirty="0">
                <a:ea typeface="+mj-lt"/>
                <a:cs typeface="+mj-lt"/>
              </a:rPr>
              <a:t>Automated Detection of COVID-19</a:t>
            </a:r>
            <a:endParaRPr lang="en-US" dirty="0"/>
          </a:p>
          <a:p>
            <a:r>
              <a:rPr lang="en-US" sz="4000" i="0" dirty="0">
                <a:ea typeface="+mj-lt"/>
                <a:cs typeface="+mj-lt"/>
              </a:rPr>
              <a:t>using Convolutional Neural</a:t>
            </a:r>
            <a:endParaRPr lang="en-US" dirty="0"/>
          </a:p>
          <a:p>
            <a:r>
              <a:rPr lang="en-US" sz="4000" i="0" dirty="0">
                <a:ea typeface="+mj-lt"/>
                <a:cs typeface="+mj-lt"/>
              </a:rPr>
              <a:t>Networks and Generative</a:t>
            </a:r>
            <a:endParaRPr lang="en-US" dirty="0"/>
          </a:p>
          <a:p>
            <a:r>
              <a:rPr lang="en-US" sz="4000" i="0" dirty="0">
                <a:ea typeface="+mj-lt"/>
                <a:cs typeface="+mj-lt"/>
              </a:rPr>
              <a:t>Adversarial Networks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5248102"/>
            <a:ext cx="5407634" cy="9240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 Ultan Kearns</a:t>
            </a:r>
          </a:p>
          <a:p>
            <a:r>
              <a:rPr lang="en-US" dirty="0"/>
              <a:t>Supervised by Dr Paul Greaney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65A489-53C8-4F54-B2B3-257934A86A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EA9095-6586-41B1-8A2C-F14025729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609C6647-AADB-47CE-9797-2D3831803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41FF61E6-0E52-4173-810E-1CF0839002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2BE06F9-7489-4DC3-BFF1-0954C7157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96391-FD77-A918-FAC3-255EC53F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X-rays Extensive COVID 19 DB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CCBD6FE-7706-793F-9F6E-7D78F05FC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9910" y="2303655"/>
            <a:ext cx="4548584" cy="3854167"/>
          </a:xfr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157ABD2-7A38-D701-DB6A-4624A60A7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627" y="2301816"/>
            <a:ext cx="3591463" cy="3706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2C3EAF-BCDE-C33A-843A-E66D32CC66E5}"/>
              </a:ext>
            </a:extLst>
          </p:cNvPr>
          <p:cNvSpPr txBox="1"/>
          <p:nvPr/>
        </p:nvSpPr>
        <p:spPr>
          <a:xfrm>
            <a:off x="2509024" y="6467707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B96E8F-5431-039A-6741-D48F8E58C114}"/>
              </a:ext>
            </a:extLst>
          </p:cNvPr>
          <p:cNvSpPr txBox="1"/>
          <p:nvPr/>
        </p:nvSpPr>
        <p:spPr>
          <a:xfrm>
            <a:off x="2205697" y="615666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Example of Real X-ray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80010-17BF-878E-2A0D-990736C1769E}"/>
              </a:ext>
            </a:extLst>
          </p:cNvPr>
          <p:cNvSpPr txBox="1"/>
          <p:nvPr/>
        </p:nvSpPr>
        <p:spPr>
          <a:xfrm>
            <a:off x="7854946" y="615315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Example of Synthetic X-ray</a:t>
            </a:r>
          </a:p>
        </p:txBody>
      </p:sp>
    </p:spTree>
    <p:extLst>
      <p:ext uri="{BB962C8B-B14F-4D97-AF65-F5344CB8AC3E}">
        <p14:creationId xmlns:p14="http://schemas.microsoft.com/office/powerpoint/2010/main" val="710545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2FE7-EFA5-3FD6-DD77-145D2B74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CT Extensive COVID-19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AFF854F-0B9B-6469-FF63-98D13594F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2704" y="2188636"/>
            <a:ext cx="3854167" cy="3854167"/>
          </a:xfrm>
        </p:spPr>
      </p:pic>
      <p:pic>
        <p:nvPicPr>
          <p:cNvPr id="5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BCFC6381-BFB3-4E80-D38D-26E199C36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683" y="2086155"/>
            <a:ext cx="4123426" cy="39508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83C917-7C0C-D999-9482-703010D807AC}"/>
              </a:ext>
            </a:extLst>
          </p:cNvPr>
          <p:cNvSpPr txBox="1"/>
          <p:nvPr/>
        </p:nvSpPr>
        <p:spPr>
          <a:xfrm>
            <a:off x="2174487" y="6319024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2C8307-55CF-F526-C7FE-1BF6C11301B0}"/>
              </a:ext>
            </a:extLst>
          </p:cNvPr>
          <p:cNvSpPr txBox="1"/>
          <p:nvPr/>
        </p:nvSpPr>
        <p:spPr>
          <a:xfrm>
            <a:off x="1764908" y="6272385"/>
            <a:ext cx="31457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CT Example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B8750-BCAC-D78D-78AD-44EAB626E2C0}"/>
              </a:ext>
            </a:extLst>
          </p:cNvPr>
          <p:cNvSpPr txBox="1"/>
          <p:nvPr/>
        </p:nvSpPr>
        <p:spPr>
          <a:xfrm>
            <a:off x="7891766" y="626712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Synthetically Generated Example</a:t>
            </a:r>
          </a:p>
        </p:txBody>
      </p:sp>
    </p:spTree>
    <p:extLst>
      <p:ext uri="{BB962C8B-B14F-4D97-AF65-F5344CB8AC3E}">
        <p14:creationId xmlns:p14="http://schemas.microsoft.com/office/powerpoint/2010/main" val="535857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EDDD8-5DC0-F275-DF4C-7A35DD983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X-rays - X-ray Dataset COVID-19 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A6948AD-7276-4DA1-5FC3-1F9EEBFD7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8394" y="2080688"/>
            <a:ext cx="5172698" cy="3854167"/>
          </a:xfrm>
        </p:spPr>
      </p:pic>
      <p:pic>
        <p:nvPicPr>
          <p:cNvPr id="5" name="Picture 5" descr="A picture containing x-ray film, spring&#10;&#10;Description automatically generated">
            <a:extLst>
              <a:ext uri="{FF2B5EF4-FFF2-40B4-BE49-F238E27FC236}">
                <a16:creationId xmlns:a16="http://schemas.microsoft.com/office/drawing/2014/main" id="{16B01A26-4105-952B-29AD-BF3FB58FD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311" y="2076450"/>
            <a:ext cx="4741833" cy="3840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7E8BC0-58ED-BA57-2C99-764BBF39A2BB}"/>
              </a:ext>
            </a:extLst>
          </p:cNvPr>
          <p:cNvSpPr txBox="1"/>
          <p:nvPr/>
        </p:nvSpPr>
        <p:spPr>
          <a:xfrm>
            <a:off x="2431176" y="6209265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Example of </a:t>
            </a:r>
            <a:r>
              <a:rPr lang="en-US"/>
              <a:t>Pneumonia X-ray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D5131B-EB2E-6A8D-76C8-2705AE0971B9}"/>
              </a:ext>
            </a:extLst>
          </p:cNvPr>
          <p:cNvSpPr txBox="1"/>
          <p:nvPr/>
        </p:nvSpPr>
        <p:spPr>
          <a:xfrm>
            <a:off x="8006084" y="620575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Example of Synthetic X-ray</a:t>
            </a:r>
          </a:p>
        </p:txBody>
      </p:sp>
    </p:spTree>
    <p:extLst>
      <p:ext uri="{BB962C8B-B14F-4D97-AF65-F5344CB8AC3E}">
        <p14:creationId xmlns:p14="http://schemas.microsoft.com/office/powerpoint/2010/main" val="267834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8FB2-767F-7B73-9815-1FF8FAD73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DCGAN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F43FA-6CD7-CC92-9C7C-0C7E1E2F2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As shown in the previous slides a number of synthetic images produced show similarities when compared to original images</a:t>
            </a:r>
          </a:p>
          <a:p>
            <a:r>
              <a:rPr lang="en-US" dirty="0"/>
              <a:t>All images created by DCGAN had a resolution of 128 * 128 (computational limitations)</a:t>
            </a:r>
          </a:p>
          <a:p>
            <a:r>
              <a:rPr lang="en-US" dirty="0"/>
              <a:t>Increasing the output resolution could possibly have improved performance of CNNs</a:t>
            </a:r>
          </a:p>
          <a:p>
            <a:r>
              <a:rPr lang="en-US" dirty="0"/>
              <a:t>Some of the synthetic images appear to lack quality of originals – due to variety of factors(variation in ds, lower resolution, too many </a:t>
            </a:r>
            <a:r>
              <a:rPr lang="en-US" dirty="0" err="1"/>
              <a:t>features,etc</a:t>
            </a:r>
            <a:r>
              <a:rPr lang="en-US" dirty="0"/>
              <a:t>.)</a:t>
            </a:r>
          </a:p>
          <a:p>
            <a:r>
              <a:rPr lang="en-US" dirty="0"/>
              <a:t>Despite limitations – DCGANs produced output similar to real examples</a:t>
            </a:r>
          </a:p>
        </p:txBody>
      </p:sp>
    </p:spTree>
    <p:extLst>
      <p:ext uri="{BB962C8B-B14F-4D97-AF65-F5344CB8AC3E}">
        <p14:creationId xmlns:p14="http://schemas.microsoft.com/office/powerpoint/2010/main" val="1691446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29311-23D9-3C90-70E4-0C34A646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model performance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5CD56-9995-1550-A879-21EBFD484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Overall a number of CNN models showed improvement to accuracy and loss when trained on the augmented sets</a:t>
            </a:r>
          </a:p>
          <a:p>
            <a:r>
              <a:rPr lang="en-US" dirty="0"/>
              <a:t>In attempt to eliminate biased results the models were trained on the augmented set and evaluated on original data</a:t>
            </a:r>
          </a:p>
          <a:p>
            <a:r>
              <a:rPr lang="en-US" dirty="0"/>
              <a:t>Split was the same for original data and the synthetic images were filtered from the validation and test sets</a:t>
            </a:r>
          </a:p>
          <a:p>
            <a:r>
              <a:rPr lang="en-US" dirty="0"/>
              <a:t>Top models included 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EfficientNetV2S model for the radiography which had an accuracy of ~95% when augmented and loss of 0.1374, prior to augmentation had accuracy of ~88% and a loss of 0.3217 on the test set – set was augmented by 30,627 images</a:t>
            </a:r>
            <a:endParaRPr lang="en-US" dirty="0"/>
          </a:p>
          <a:p>
            <a:r>
              <a:rPr lang="en-US" dirty="0"/>
              <a:t>The EfficientNetV2S for the Extensive CT class also showed improvement when compared to the original, the model achieved an accuracy of ~96% and a loss of 0.1124 in comparison with the original model which had an accuracy of ~94% and a loss of 0.2353 - set was augmented by 2,700 images</a:t>
            </a:r>
          </a:p>
          <a:p>
            <a:r>
              <a:rPr lang="en-US" dirty="0"/>
              <a:t>X-Ray COVID 19 dataset(contains 188 images total when non-augmented) also greatly benefited with one model(ResNet50V2) going from having an extremely high loss of 23.94 and an accuracy of ~47% to having a loss of 0.24 and an accuracy of ~87%</a:t>
            </a:r>
          </a:p>
          <a:p>
            <a:r>
              <a:rPr lang="en-US" dirty="0"/>
              <a:t>The X-ray COVID-19 dataset was augmented by using 2,000 additional synthetic examples for training using a DCGAN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476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1E54-F534-7116-6933-E3B450B05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EE5A3-10AE-1148-F8D8-20DF597C8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Financial limitations – </a:t>
            </a:r>
            <a:r>
              <a:rPr lang="en-US" dirty="0" err="1"/>
              <a:t>Colab</a:t>
            </a:r>
            <a:r>
              <a:rPr lang="en-US" dirty="0"/>
              <a:t> pro is very expensive and need lots of computational power for GANs</a:t>
            </a:r>
          </a:p>
          <a:p>
            <a:r>
              <a:rPr lang="en-US" dirty="0"/>
              <a:t>Computational limitations – could only train GANs/ CNNs of a certain size to avoid crashes</a:t>
            </a:r>
          </a:p>
          <a:p>
            <a:r>
              <a:rPr lang="en-US" dirty="0"/>
              <a:t>Resolution of GAN images – links back to computational limitations, high resolution GAN images take a lot of power to output</a:t>
            </a:r>
          </a:p>
          <a:p>
            <a:r>
              <a:rPr lang="en-US" dirty="0"/>
              <a:t>Possible bias in datasets – given these datasets were sourced online bias is possible</a:t>
            </a:r>
          </a:p>
        </p:txBody>
      </p:sp>
    </p:spTree>
    <p:extLst>
      <p:ext uri="{BB962C8B-B14F-4D97-AF65-F5344CB8AC3E}">
        <p14:creationId xmlns:p14="http://schemas.microsoft.com/office/powerpoint/2010/main" val="2623665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72C2-6A33-E8CA-3D18-7E2F63219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8CAD-113A-C68B-6E2F-D1D4D1564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Overall, there seems to be promise of using generative deep learning to inflate datasets in this problem domain</a:t>
            </a:r>
          </a:p>
          <a:p>
            <a:r>
              <a:rPr lang="en-US" dirty="0"/>
              <a:t>The use of transfer-learning also has shown promise as the TL models appear to be performing better than the original models on certain datasets</a:t>
            </a:r>
          </a:p>
          <a:p>
            <a:r>
              <a:rPr lang="en-US" dirty="0"/>
              <a:t>More research is needed to see if these models are suited for use in clinical settings</a:t>
            </a:r>
          </a:p>
          <a:p>
            <a:r>
              <a:rPr lang="en-US" dirty="0"/>
              <a:t>The models diagnosis should always be evaluated by a medical professional and used to aid them in diagnosing the patient</a:t>
            </a:r>
          </a:p>
          <a:p>
            <a:r>
              <a:rPr lang="en-US" dirty="0"/>
              <a:t>There are always risks of false-positives and false-negatives</a:t>
            </a:r>
          </a:p>
          <a:p>
            <a:r>
              <a:rPr lang="en-US" dirty="0"/>
              <a:t>More research is also needed to see if the results are transferable to other problem domains</a:t>
            </a:r>
          </a:p>
        </p:txBody>
      </p:sp>
    </p:spTree>
    <p:extLst>
      <p:ext uri="{BB962C8B-B14F-4D97-AF65-F5344CB8AC3E}">
        <p14:creationId xmlns:p14="http://schemas.microsoft.com/office/powerpoint/2010/main" val="852087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54D80-710F-7DA2-5437-35BACECE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and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4ED27-C077-0786-AC46-0B1870DED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research was conducted to see if augmenting datasets could improve CNN model performance</a:t>
            </a:r>
            <a:endParaRPr lang="en-US"/>
          </a:p>
          <a:p>
            <a:r>
              <a:rPr lang="en-US" dirty="0"/>
              <a:t>The need for this research is due to data-shortages in COVID-19</a:t>
            </a:r>
          </a:p>
          <a:p>
            <a:r>
              <a:rPr lang="en-US" dirty="0"/>
              <a:t>The use of Frankenstein datasets, poorly spliced sets from multiple sources was visible in early models</a:t>
            </a:r>
          </a:p>
          <a:p>
            <a:r>
              <a:rPr lang="en-US" dirty="0"/>
              <a:t>The research aims to correct this by synthetically augmenting the sets so that they contain more data so the model can better generalize when presented with new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45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FC24B-1D9D-E5B1-CEBD-D645F1299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Used in This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FC126-463D-6516-2F36-3B30995A4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dirty="0"/>
              <a:t>Three Datasets were used in this study</a:t>
            </a:r>
          </a:p>
          <a:p>
            <a:r>
              <a:rPr lang="en-US" dirty="0"/>
              <a:t>Radiography Dataset – comprising of 30306 X-ray / Mask images of patients who were diagnosed with COVID, Viral Pneumonia, and healthy patients</a:t>
            </a:r>
          </a:p>
          <a:p>
            <a:r>
              <a:rPr lang="en-US" dirty="0"/>
              <a:t>COVID chest X-ray dataset – Made up of X-rays of patients afflicted with COVID-19, MERs, SARS, and ARDS among other classes – contained 357 images and 11 classes</a:t>
            </a:r>
          </a:p>
          <a:p>
            <a:r>
              <a:rPr lang="en-US" dirty="0"/>
              <a:t>COVID-19 Xray Dataset – Early dataset from 2020, lacked data and is comprised of 188 X-ray images of healthy and COVID afflicted patients</a:t>
            </a:r>
          </a:p>
          <a:p>
            <a:r>
              <a:rPr lang="en-US" dirty="0"/>
              <a:t>The final dataset used was the Extensive COVID-19 X-ray and CT Chest images dataset – comprised of 17099 X-ray and CT images and is augmented with different techniques. </a:t>
            </a:r>
          </a:p>
          <a:p>
            <a:r>
              <a:rPr lang="en-US" dirty="0"/>
              <a:t>Extensive COVID-19 set contains 9,544 X-ray images and 8,055 CT images</a:t>
            </a:r>
          </a:p>
        </p:txBody>
      </p:sp>
    </p:spTree>
    <p:extLst>
      <p:ext uri="{BB962C8B-B14F-4D97-AF65-F5344CB8AC3E}">
        <p14:creationId xmlns:p14="http://schemas.microsoft.com/office/powerpoint/2010/main" val="2187963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81F0D-8F1F-35E2-13BD-30BC7ED5A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CCEF0-672A-851D-6D5B-A940F86A3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Many researchers have seen improvements when synthetically augmenting sets across various problem domains</a:t>
            </a:r>
          </a:p>
          <a:p>
            <a:r>
              <a:rPr lang="en-US" dirty="0"/>
              <a:t>A number of different approaches have been set up to synthetically augment data</a:t>
            </a:r>
          </a:p>
          <a:p>
            <a:r>
              <a:rPr lang="en-US" dirty="0"/>
              <a:t>Traditional GANs also showed promise when creating synthetic data across a range of domains</a:t>
            </a:r>
          </a:p>
          <a:p>
            <a:r>
              <a:rPr lang="en-US" dirty="0"/>
              <a:t>Current CNN models for automating COVID diagnosis achieved a validation accuracy of &gt; 98%</a:t>
            </a:r>
          </a:p>
          <a:p>
            <a:r>
              <a:rPr lang="en-US" dirty="0"/>
              <a:t>CNN models for COVID-19 diagnosis discussed in the literature review were not evaluated using a test set so the models may be overfitting validation set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570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950C5-BDFF-0ADC-3190-F99BD90E6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From The 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6A76A-186A-C3A6-0C93-712319DB4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Analysis of COVID-19 CNN models discussed could be biased given there was no test set evaluation – we rectified this</a:t>
            </a:r>
          </a:p>
          <a:p>
            <a:r>
              <a:rPr lang="en-US" dirty="0"/>
              <a:t>The use of GANs showed significant improvements to many existing CNN models </a:t>
            </a:r>
          </a:p>
          <a:p>
            <a:r>
              <a:rPr lang="en-US" dirty="0"/>
              <a:t>The limited data used to evaluate the COVID-19 models discussed may have inflated accuracy(1 model used only 40 images in total for train / validation)</a:t>
            </a:r>
          </a:p>
          <a:p>
            <a:r>
              <a:rPr lang="en-US" dirty="0"/>
              <a:t>Through augmentation we can greatly increase the size of datasets</a:t>
            </a:r>
          </a:p>
          <a:p>
            <a:r>
              <a:rPr lang="en-US" dirty="0"/>
              <a:t>There are a number of methodologies to improve CNN model accuracy in this problem domain(segmenting images, augmentation, use of pretrained models, etc.)</a:t>
            </a:r>
          </a:p>
          <a:p>
            <a:r>
              <a:rPr lang="en-US" dirty="0"/>
              <a:t>From the literature review we have seen that there was promise in continuing this research.</a:t>
            </a:r>
          </a:p>
        </p:txBody>
      </p:sp>
    </p:spTree>
    <p:extLst>
      <p:ext uri="{BB962C8B-B14F-4D97-AF65-F5344CB8AC3E}">
        <p14:creationId xmlns:p14="http://schemas.microsoft.com/office/powerpoint/2010/main" val="2761701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63862-DC0B-29A1-01B9-292D687CA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Implementation –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6102-9ACF-BCFD-68DA-CE1031E11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To start baseline models were used as a metric</a:t>
            </a:r>
          </a:p>
          <a:p>
            <a:r>
              <a:rPr lang="en-US" dirty="0"/>
              <a:t>Baseline models were trained and tested using only the original dataset</a:t>
            </a:r>
          </a:p>
          <a:p>
            <a:r>
              <a:rPr lang="en-US" dirty="0"/>
              <a:t>Transfer learning was also employed in the creation of these CNNs</a:t>
            </a:r>
          </a:p>
          <a:p>
            <a:r>
              <a:rPr lang="en-US" dirty="0"/>
              <a:t>Transfer learning models used ImageNet(large dataset with over 1000 classes) for training</a:t>
            </a:r>
          </a:p>
          <a:p>
            <a:r>
              <a:rPr lang="en-US" dirty="0"/>
              <a:t>Transfer learning models were then appended with 2 additional layers to train and classify</a:t>
            </a:r>
          </a:p>
          <a:p>
            <a:r>
              <a:rPr lang="en-US" dirty="0"/>
              <a:t>The following Transfer Learning architectures were used: </a:t>
            </a:r>
            <a:r>
              <a:rPr lang="en-US" dirty="0" err="1"/>
              <a:t>Xception</a:t>
            </a:r>
            <a:r>
              <a:rPr lang="en-US" dirty="0"/>
              <a:t>, ResNet50V2, &amp; EfficientNetV2S</a:t>
            </a:r>
          </a:p>
        </p:txBody>
      </p:sp>
    </p:spTree>
    <p:extLst>
      <p:ext uri="{BB962C8B-B14F-4D97-AF65-F5344CB8AC3E}">
        <p14:creationId xmlns:p14="http://schemas.microsoft.com/office/powerpoint/2010/main" val="278898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89258-0727-FFA4-70F6-FF3A9F0AE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Implementation –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09EE-AF8E-FDD4-68F3-A6306200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Next we moved onto GANs</a:t>
            </a:r>
          </a:p>
          <a:p>
            <a:r>
              <a:rPr lang="en-US" dirty="0"/>
              <a:t>The DCGAN was developed first for each dataset</a:t>
            </a:r>
          </a:p>
          <a:p>
            <a:r>
              <a:rPr lang="en-US" dirty="0"/>
              <a:t>Multiple DCGAN models were created to generate new images in every dataset(except COVID-19 Chest X-ray dataset)</a:t>
            </a:r>
          </a:p>
          <a:p>
            <a:r>
              <a:rPr lang="en-US" dirty="0"/>
              <a:t>Numerous DCGAN models were created for each class across the datasets</a:t>
            </a:r>
          </a:p>
          <a:p>
            <a:r>
              <a:rPr lang="en-US" dirty="0"/>
              <a:t>The reason for multiple DCGAN models being used for each class is due to being unable to tell subtle difference between classes</a:t>
            </a:r>
          </a:p>
          <a:p>
            <a:r>
              <a:rPr lang="en-US" dirty="0"/>
              <a:t>The use of DCGANs showed promising results</a:t>
            </a:r>
          </a:p>
          <a:p>
            <a:r>
              <a:rPr lang="en-US" dirty="0"/>
              <a:t>VAEs were incorporated also but had many issues when creating the synthetic data</a:t>
            </a:r>
          </a:p>
          <a:p>
            <a:r>
              <a:rPr lang="en-US" dirty="0"/>
              <a:t>Most of the VAEs produced no output or a copy of the same image over and over again(mode collapse)</a:t>
            </a:r>
          </a:p>
        </p:txBody>
      </p:sp>
    </p:spTree>
    <p:extLst>
      <p:ext uri="{BB962C8B-B14F-4D97-AF65-F5344CB8AC3E}">
        <p14:creationId xmlns:p14="http://schemas.microsoft.com/office/powerpoint/2010/main" val="2936179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1207F-BED8-2DCA-32E3-F94B505CB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Mask vs Real Mask Radiography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BB661C-E81F-74B7-17FC-43489494CB43}"/>
              </a:ext>
            </a:extLst>
          </p:cNvPr>
          <p:cNvSpPr txBox="1"/>
          <p:nvPr/>
        </p:nvSpPr>
        <p:spPr>
          <a:xfrm>
            <a:off x="2062975" y="6151756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F61FD0-4EF1-B312-5B47-0D0ABA765513}"/>
              </a:ext>
            </a:extLst>
          </p:cNvPr>
          <p:cNvSpPr txBox="1"/>
          <p:nvPr/>
        </p:nvSpPr>
        <p:spPr>
          <a:xfrm>
            <a:off x="8343427" y="5228448"/>
            <a:ext cx="390776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Synthetic Mask Created From The DCGAN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E1DAD-AFD7-CBC6-EE07-CD129FB25C7E}"/>
              </a:ext>
            </a:extLst>
          </p:cNvPr>
          <p:cNvSpPr txBox="1"/>
          <p:nvPr/>
        </p:nvSpPr>
        <p:spPr>
          <a:xfrm>
            <a:off x="8697951" y="5872975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628A20-7A85-EDA2-7B8E-114F4F66A750}"/>
              </a:ext>
            </a:extLst>
          </p:cNvPr>
          <p:cNvSpPr txBox="1"/>
          <p:nvPr/>
        </p:nvSpPr>
        <p:spPr>
          <a:xfrm>
            <a:off x="2301779" y="522318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mask From Dataset</a:t>
            </a:r>
          </a:p>
        </p:txBody>
      </p:sp>
      <p:pic>
        <p:nvPicPr>
          <p:cNvPr id="21" name="Picture 22" descr="Logo&#10;&#10;Description automatically generated">
            <a:extLst>
              <a:ext uri="{FF2B5EF4-FFF2-40B4-BE49-F238E27FC236}">
                <a16:creationId xmlns:a16="http://schemas.microsoft.com/office/drawing/2014/main" id="{C9953CA5-4044-5A9A-980B-02CDCE2DD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6210" y="2623350"/>
            <a:ext cx="2438400" cy="2438400"/>
          </a:xfrm>
        </p:spPr>
      </p:pic>
      <p:pic>
        <p:nvPicPr>
          <p:cNvPr id="23" name="Picture 30">
            <a:extLst>
              <a:ext uri="{FF2B5EF4-FFF2-40B4-BE49-F238E27FC236}">
                <a16:creationId xmlns:a16="http://schemas.microsoft.com/office/drawing/2014/main" id="{61D25C58-8854-F4BA-0A93-84DF9280A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551" y="2618117"/>
            <a:ext cx="2599426" cy="244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96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A21D-7BC0-0BAF-1592-64214B89C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Vs Real X-ray Radiography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8FBF00A-E94C-E635-A54D-5C2C8A70E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96527" y="2298422"/>
            <a:ext cx="2930105" cy="2915728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0BAFB06B-CAE6-F282-52A4-BF42E6130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985" y="2388079"/>
            <a:ext cx="2743200" cy="27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1E7E53-D202-7A6E-43AC-B68A7D9E95EE}"/>
              </a:ext>
            </a:extLst>
          </p:cNvPr>
          <p:cNvSpPr txBox="1"/>
          <p:nvPr/>
        </p:nvSpPr>
        <p:spPr>
          <a:xfrm>
            <a:off x="1491738" y="521617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Real X-ray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F1C602-DCFF-160E-C387-977ADA0381FE}"/>
              </a:ext>
            </a:extLst>
          </p:cNvPr>
          <p:cNvSpPr txBox="1"/>
          <p:nvPr/>
        </p:nvSpPr>
        <p:spPr>
          <a:xfrm>
            <a:off x="7202355" y="539185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Synthetically generated X-ray</a:t>
            </a:r>
          </a:p>
        </p:txBody>
      </p:sp>
    </p:spTree>
    <p:extLst>
      <p:ext uri="{BB962C8B-B14F-4D97-AF65-F5344CB8AC3E}">
        <p14:creationId xmlns:p14="http://schemas.microsoft.com/office/powerpoint/2010/main" val="266123504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StreetscapeVTI</vt:lpstr>
      <vt:lpstr>Automated Detection of COVID-19 using Convolutional Neural Networks and Generative Adversarial Networks</vt:lpstr>
      <vt:lpstr>Research Question and Reasoning</vt:lpstr>
      <vt:lpstr>Datasets Used in This Study</vt:lpstr>
      <vt:lpstr>Literature Review</vt:lpstr>
      <vt:lpstr>Lessons Learned From The Literature Review</vt:lpstr>
      <vt:lpstr>Design &amp; Implementation – Part 1</vt:lpstr>
      <vt:lpstr>Design &amp; Implementation – Part 2</vt:lpstr>
      <vt:lpstr>Synthetic Mask vs Real Mask Radiography</vt:lpstr>
      <vt:lpstr>Synthetic Vs Real X-ray Radiography</vt:lpstr>
      <vt:lpstr>Synthetic vs Real X-rays Extensive COVID 19 DB</vt:lpstr>
      <vt:lpstr>Synthetic Vs Real CT Extensive COVID-19</vt:lpstr>
      <vt:lpstr>Synthetic Vs Real X-rays - X-ray Dataset COVID-19 </vt:lpstr>
      <vt:lpstr>DCGAN Results</vt:lpstr>
      <vt:lpstr>CNN model performance improvements</vt:lpstr>
      <vt:lpstr>Limitations of Study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554</cp:revision>
  <dcterms:created xsi:type="dcterms:W3CDTF">2023-05-01T11:51:51Z</dcterms:created>
  <dcterms:modified xsi:type="dcterms:W3CDTF">2023-05-04T19:24:50Z</dcterms:modified>
</cp:coreProperties>
</file>

<file path=docProps/thumbnail.jpeg>
</file>